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39"/>
  </p:notesMasterIdLst>
  <p:handoutMasterIdLst>
    <p:handoutMasterId r:id="rId40"/>
  </p:handoutMasterIdLst>
  <p:sldIdLst>
    <p:sldId id="256" r:id="rId5"/>
    <p:sldId id="265" r:id="rId6"/>
    <p:sldId id="295" r:id="rId7"/>
    <p:sldId id="290" r:id="rId8"/>
    <p:sldId id="310" r:id="rId9"/>
    <p:sldId id="288" r:id="rId10"/>
    <p:sldId id="289" r:id="rId11"/>
    <p:sldId id="269" r:id="rId12"/>
    <p:sldId id="296" r:id="rId13"/>
    <p:sldId id="279" r:id="rId14"/>
    <p:sldId id="297" r:id="rId15"/>
    <p:sldId id="298" r:id="rId16"/>
    <p:sldId id="280" r:id="rId17"/>
    <p:sldId id="299" r:id="rId18"/>
    <p:sldId id="266" r:id="rId19"/>
    <p:sldId id="304" r:id="rId20"/>
    <p:sldId id="272" r:id="rId21"/>
    <p:sldId id="300" r:id="rId22"/>
    <p:sldId id="283" r:id="rId23"/>
    <p:sldId id="301" r:id="rId24"/>
    <p:sldId id="302" r:id="rId25"/>
    <p:sldId id="305" r:id="rId26"/>
    <p:sldId id="267" r:id="rId27"/>
    <p:sldId id="268" r:id="rId28"/>
    <p:sldId id="274" r:id="rId29"/>
    <p:sldId id="276" r:id="rId30"/>
    <p:sldId id="307" r:id="rId31"/>
    <p:sldId id="306" r:id="rId32"/>
    <p:sldId id="271" r:id="rId33"/>
    <p:sldId id="281" r:id="rId34"/>
    <p:sldId id="293" r:id="rId35"/>
    <p:sldId id="291" r:id="rId36"/>
    <p:sldId id="292" r:id="rId37"/>
    <p:sldId id="26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97449" autoAdjust="0"/>
  </p:normalViewPr>
  <p:slideViewPr>
    <p:cSldViewPr snapToGrid="0">
      <p:cViewPr varScale="1">
        <p:scale>
          <a:sx n="159" d="100"/>
          <a:sy n="159" d="100"/>
        </p:scale>
        <p:origin x="228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4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5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0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076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11/23/2020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88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3920449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/>
              <a:t>Stage </a:t>
            </a:r>
            <a:r>
              <a:rPr lang="en-US" sz="6600" cap="none" dirty="0" err="1"/>
              <a:t>Cliiink</a:t>
            </a:r>
            <a:endParaRPr lang="en-US" sz="6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 err="1"/>
              <a:t>Octobre</a:t>
            </a:r>
            <a:r>
              <a:rPr lang="en-US" sz="2000" dirty="0"/>
              <a:t>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traitement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Complétion des données avec ajout des données manquantes (code INSEE, volume et type de collecteur par comparaison de photographies)</a:t>
            </a:r>
          </a:p>
          <a:p>
            <a:r>
              <a:rPr lang="fr-FR" dirty="0"/>
              <a:t>Mise en forme des données</a:t>
            </a:r>
          </a:p>
          <a:p>
            <a:pPr lvl="1"/>
            <a:r>
              <a:rPr lang="fr-FR" dirty="0"/>
              <a:t>Standardisation des codes INSEE, des dates</a:t>
            </a:r>
          </a:p>
          <a:p>
            <a:pPr lvl="1"/>
            <a:r>
              <a:rPr lang="fr-FR" dirty="0"/>
              <a:t>Conversion des volumes dans la même unité</a:t>
            </a:r>
          </a:p>
          <a:p>
            <a:pPr lvl="1"/>
            <a:r>
              <a:rPr lang="fr-FR" dirty="0"/>
              <a:t>Conservation des colonnes pertinentes </a:t>
            </a:r>
          </a:p>
          <a:p>
            <a:r>
              <a:rPr lang="fr-FR" dirty="0"/>
              <a:t>Préparation pour le transfert vers la BDD avec isolation des tables pour les déchets, traitements, types de tri, types et marques de collecteurs</a:t>
            </a:r>
          </a:p>
        </p:txBody>
      </p:sp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9E836-2C73-41F7-819A-58E53D1A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227" y="1965960"/>
            <a:ext cx="6061883" cy="4038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802479" y="2690336"/>
            <a:ext cx="3681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Relation Collecteur/Déchèterie pas implémentée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Cardinalités Collecteur-Catégorie et Collecteur-Marque en 0,1 - 1,n</a:t>
            </a:r>
          </a:p>
        </p:txBody>
      </p:sp>
    </p:spTree>
    <p:extLst>
      <p:ext uri="{BB962C8B-B14F-4D97-AF65-F5344CB8AC3E}">
        <p14:creationId xmlns:p14="http://schemas.microsoft.com/office/powerpoint/2010/main" val="429033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A99E-25CC-49B1-A06D-3CF1B11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0BC31-B252-4B41-A7AC-CEDD3EF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949" y="328737"/>
            <a:ext cx="2364480" cy="121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A4E75-E916-4D4C-83B6-F1ED1320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16" y="1546998"/>
            <a:ext cx="3873906" cy="45469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64171F-7AF2-423A-8BC5-0BE3F1155AE8}"/>
              </a:ext>
            </a:extLst>
          </p:cNvPr>
          <p:cNvSpPr txBox="1">
            <a:spLocks/>
          </p:cNvSpPr>
          <p:nvPr/>
        </p:nvSpPr>
        <p:spPr>
          <a:xfrm>
            <a:off x="1143000" y="2502436"/>
            <a:ext cx="5787189" cy="2636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et remplissage des tables</a:t>
            </a:r>
          </a:p>
          <a:p>
            <a:r>
              <a:rPr lang="fr-FR" dirty="0"/>
              <a:t>Ajout de 93 procédures stockées </a:t>
            </a:r>
          </a:p>
          <a:p>
            <a:pPr lvl="1"/>
            <a:r>
              <a:rPr lang="fr-FR" dirty="0"/>
              <a:t>CRUD complet pour chaque table</a:t>
            </a:r>
          </a:p>
          <a:p>
            <a:pPr lvl="1"/>
            <a:r>
              <a:rPr lang="fr-FR" dirty="0"/>
              <a:t>Procédures pour le repérage de collecteurs dans une zone à partir des coordonnées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72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29" y="519363"/>
            <a:ext cx="11129211" cy="1356360"/>
          </a:xfrm>
        </p:spPr>
        <p:txBody>
          <a:bodyPr/>
          <a:lstStyle/>
          <a:p>
            <a:r>
              <a:rPr lang="fr-FR" dirty="0"/>
              <a:t>Nouveau jeu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</a:p>
          <a:p>
            <a:pPr lvl="1"/>
            <a:r>
              <a:rPr lang="fr-FR" dirty="0"/>
              <a:t>Tonnage pour les collectes de verre par site</a:t>
            </a:r>
          </a:p>
          <a:p>
            <a:pPr lvl="1"/>
            <a:r>
              <a:rPr lang="fr-FR" dirty="0"/>
              <a:t>2 jeux de données distincts (2017-2019 et 2020)</a:t>
            </a:r>
          </a:p>
          <a:p>
            <a:pPr lvl="1"/>
            <a:endParaRPr lang="fr-FR" dirty="0"/>
          </a:p>
          <a:p>
            <a:r>
              <a:rPr lang="fr-FR" dirty="0"/>
              <a:t>Traitement</a:t>
            </a:r>
          </a:p>
          <a:p>
            <a:pPr lvl="1"/>
            <a:r>
              <a:rPr lang="fr-FR" dirty="0"/>
              <a:t>Suppression des doublons</a:t>
            </a:r>
          </a:p>
          <a:p>
            <a:pPr lvl="1"/>
            <a:r>
              <a:rPr lang="fr-FR" dirty="0"/>
              <a:t>Mise en forme des données</a:t>
            </a:r>
          </a:p>
          <a:p>
            <a:pPr lvl="2"/>
            <a:r>
              <a:rPr lang="fr-FR" dirty="0"/>
              <a:t>Conversion des poids dans la même unité</a:t>
            </a:r>
          </a:p>
          <a:p>
            <a:pPr lvl="2"/>
            <a:r>
              <a:rPr lang="fr-FR" dirty="0"/>
              <a:t>Conservation des colonnes pertinentes</a:t>
            </a:r>
          </a:p>
          <a:p>
            <a:pPr lvl="1"/>
            <a:r>
              <a:rPr lang="fr-FR" dirty="0"/>
              <a:t>Identification partielle « à la main » des collecteurs inventoriés par rapport aux adresses partielles</a:t>
            </a:r>
          </a:p>
        </p:txBody>
      </p:sp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950818" y="3771900"/>
            <a:ext cx="3681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Implémentation Collecteur-Collecte restreinte (absence de normalisation)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 Collecteur-Collecte en 0,n - 0,1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17CA2B-2901-4E21-855E-A760A499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98" y="1965960"/>
            <a:ext cx="7694847" cy="4038600"/>
          </a:xfrm>
        </p:spPr>
      </p:pic>
    </p:spTree>
    <p:extLst>
      <p:ext uri="{BB962C8B-B14F-4D97-AF65-F5344CB8AC3E}">
        <p14:creationId xmlns:p14="http://schemas.microsoft.com/office/powerpoint/2010/main" val="165086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Quelques éléments d’interprétation</a:t>
            </a:r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987B-2D99-408F-9A4E-B769D39E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115-E28C-44CE-9D62-E5433EDB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+ de 80 graphiques :</a:t>
            </a:r>
          </a:p>
          <a:p>
            <a:pPr lvl="1"/>
            <a:r>
              <a:rPr lang="fr-FR" dirty="0"/>
              <a:t>Nombre de collecteurs par ville, marque, volume, types de collecteur ou de tri </a:t>
            </a:r>
          </a:p>
          <a:p>
            <a:pPr lvl="1"/>
            <a:r>
              <a:rPr lang="fr-FR" dirty="0"/>
              <a:t>Nombre de sites de collecteurs par ville, marque, volume, types de collecteur ou de tri </a:t>
            </a:r>
          </a:p>
          <a:p>
            <a:pPr lvl="1"/>
            <a:r>
              <a:rPr lang="fr-FR" dirty="0"/>
              <a:t>Répartition des collecteurs par ville et types de tri</a:t>
            </a:r>
          </a:p>
          <a:p>
            <a:pPr lvl="1"/>
            <a:r>
              <a:rPr lang="fr-FR" dirty="0"/>
              <a:t>Nombre et répartition de collectes de verre par année et ville</a:t>
            </a:r>
          </a:p>
          <a:p>
            <a:pPr lvl="1"/>
            <a:r>
              <a:rPr lang="fr-FR" dirty="0"/>
              <a:t>Nombres de collectes (et évolution) de verre par secteur et par année pour chaque ville</a:t>
            </a:r>
          </a:p>
          <a:p>
            <a:pPr lvl="1"/>
            <a:r>
              <a:rPr lang="fr-FR" dirty="0"/>
              <a:t>Evolution du nombre de collectes de verre par mois et par ville</a:t>
            </a:r>
          </a:p>
          <a:p>
            <a:pPr lvl="1"/>
            <a:r>
              <a:rPr lang="fr-FR" dirty="0"/>
              <a:t>Répartition (et évolution) du poids collecté de verre par année et ville</a:t>
            </a:r>
          </a:p>
          <a:p>
            <a:pPr lvl="1"/>
            <a:r>
              <a:rPr lang="fr-FR" dirty="0"/>
              <a:t>Poids collecté de verre (et évolution) de verre par secteur et par année pour chaque ville</a:t>
            </a:r>
          </a:p>
          <a:p>
            <a:pPr lvl="1"/>
            <a:r>
              <a:rPr lang="fr-FR" dirty="0"/>
              <a:t>Poids collecté de verre par mois et par ville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452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collecteurs dans la CACPL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D78D44-25D7-43AF-9CF9-AF00125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4" y="2290512"/>
            <a:ext cx="3614286" cy="3447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991FA-078C-4D11-A7D6-EC83151D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38" y="2290512"/>
            <a:ext cx="4081798" cy="33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33" y="585537"/>
            <a:ext cx="10687652" cy="1356360"/>
          </a:xfrm>
        </p:spPr>
        <p:txBody>
          <a:bodyPr/>
          <a:lstStyle/>
          <a:p>
            <a:r>
              <a:rPr lang="fr-FR" dirty="0"/>
              <a:t>Nombre de sites de collecteurs dans la CACPL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EB79B-D27E-42BE-A1D9-47C871F9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93" y="1729734"/>
            <a:ext cx="10413332" cy="45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normale (2019)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1315952" y="5448300"/>
            <a:ext cx="9560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 très significatif pour Cannes (afflux de population lors du festival de Cannes) avec même des répercussions pour Le Cannet et Mougins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lors de la période estivale avec incidence sur juillet ou août selon les villes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52987A-F34B-4F92-94ED-D35455297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17" y="1409700"/>
            <a:ext cx="9271365" cy="4038600"/>
          </a:xfrm>
        </p:spPr>
      </p:pic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280147"/>
          </a:xfrm>
        </p:spPr>
        <p:txBody>
          <a:bodyPr/>
          <a:lstStyle/>
          <a:p>
            <a:r>
              <a:rPr lang="fr-FR" dirty="0"/>
              <a:t>MENU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2603036"/>
            <a:ext cx="8767860" cy="3630902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ANALYSE ET MODELISATION</a:t>
            </a:r>
          </a:p>
          <a:p>
            <a:r>
              <a:rPr lang="fr-FR" dirty="0"/>
              <a:t>DATA VISUALISATION</a:t>
            </a:r>
          </a:p>
          <a:p>
            <a:r>
              <a:rPr lang="fr-FR" dirty="0"/>
              <a:t>GEOVISUALISATION</a:t>
            </a:r>
          </a:p>
          <a:p>
            <a:r>
              <a:rPr lang="fr-FR" dirty="0"/>
              <a:t>DEMONSTRATION</a:t>
            </a:r>
          </a:p>
          <a:p>
            <a:r>
              <a:rPr lang="fr-FR" dirty="0"/>
              <a:t>OUVERTURE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D35F0-303D-41EC-832A-DDF186F62DBC}"/>
              </a:ext>
            </a:extLst>
          </p:cNvPr>
          <p:cNvCxnSpPr>
            <a:cxnSpLocks/>
          </p:cNvCxnSpPr>
          <p:nvPr/>
        </p:nvCxnSpPr>
        <p:spPr>
          <a:xfrm>
            <a:off x="1981199" y="2269314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5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atypique (2020)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697831" y="5388141"/>
            <a:ext cx="1110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Chute des collectes suite au COVID-19, déclin appuyé pendant la période de confinement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critique pour Cannes en mai 2020 (</a:t>
            </a:r>
            <a:r>
              <a:rPr lang="fr-FR">
                <a:solidFill>
                  <a:schemeClr val="accent1"/>
                </a:solidFill>
              </a:rPr>
              <a:t>inverse avec </a:t>
            </a:r>
            <a:r>
              <a:rPr lang="fr-FR" dirty="0">
                <a:solidFill>
                  <a:schemeClr val="accent1"/>
                </a:solidFill>
              </a:rPr>
              <a:t>l'annulation du festival)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en été à Cannes (arrivée significative de touristes)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Retour progressif des courbes vers les valeurs passées mais très sensible à l'évolution actuelle de la crise sanitaire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21D00-BEB3-445B-9459-58609D71A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15" y="1409700"/>
            <a:ext cx="9271365" cy="4038600"/>
          </a:xfrm>
        </p:spPr>
      </p:pic>
    </p:spTree>
    <p:extLst>
      <p:ext uri="{BB962C8B-B14F-4D97-AF65-F5344CB8AC3E}">
        <p14:creationId xmlns:p14="http://schemas.microsoft.com/office/powerpoint/2010/main" val="425585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/>
          </a:bodyPr>
          <a:lstStyle/>
          <a:p>
            <a:r>
              <a:rPr lang="fr-FR" dirty="0"/>
              <a:t>Evolution de la collecte du verre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7790447" y="3316704"/>
            <a:ext cx="404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du nombre de collectes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Maintien du poids collecté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Meilleure organisation des collectes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996E3DE-75AB-4EDE-9C5C-AB5EA69D5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58" y="1572366"/>
            <a:ext cx="7210924" cy="251582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7067BC-F80E-4A3C-87C5-F86A4F9B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7" y="4174166"/>
            <a:ext cx="7210925" cy="23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collecte du verre par secteur dans une ville (Le Cannet en 2020)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A5C6-35F9-4723-BEDD-E302FE49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42" y="1981789"/>
            <a:ext cx="7793235" cy="4038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16CA0-F063-421A-958B-4B980FBC7681}"/>
              </a:ext>
            </a:extLst>
          </p:cNvPr>
          <p:cNvSpPr txBox="1"/>
          <p:nvPr/>
        </p:nvSpPr>
        <p:spPr>
          <a:xfrm>
            <a:off x="8087777" y="2846927"/>
            <a:ext cx="385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Poids collecté en corrélation avec le nombre de collectes (analyse similaire)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Secteurs avec des valeurs faibles (peu impliqués)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Sensibilisation de ces secteurs à accentuer</a:t>
            </a:r>
          </a:p>
        </p:txBody>
      </p:sp>
    </p:spTree>
    <p:extLst>
      <p:ext uri="{BB962C8B-B14F-4D97-AF65-F5344CB8AC3E}">
        <p14:creationId xmlns:p14="http://schemas.microsoft.com/office/powerpoint/2010/main" val="3567293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6E600-3575-4AF4-93A3-C8EFDF26338B}"/>
              </a:ext>
            </a:extLst>
          </p:cNvPr>
          <p:cNvSpPr txBox="1"/>
          <p:nvPr/>
        </p:nvSpPr>
        <p:spPr>
          <a:xfrm>
            <a:off x="8307805" y="1780674"/>
            <a:ext cx="300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Moteur de recherche de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Cartes sélectionnables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Filtres personnalisés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Affichage des collecteurs et déchèteries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Délimitations des villes sur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</a:t>
            </a:r>
          </a:p>
          <a:p>
            <a:r>
              <a:rPr lang="fr-FR" dirty="0"/>
              <a:t>Encore en phase de développement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8BEA3-A40B-4BA3-879C-C8C745A2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0" y="950494"/>
            <a:ext cx="567891" cy="567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EA54-78B8-4B03-9343-6D04F30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71198"/>
            <a:ext cx="4655879" cy="2316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16834-40F6-4E8B-8837-A11ADF03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63" y="3825210"/>
            <a:ext cx="3311682" cy="2402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4BBF-13BE-483D-9827-0A18465F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11" y="2464053"/>
            <a:ext cx="1848852" cy="4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2229-9140-4030-A3D8-56727069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410C-2D0D-4335-972F-61A6EC24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types de cartes disponibles</a:t>
            </a:r>
          </a:p>
          <a:p>
            <a:pPr lvl="1"/>
            <a:r>
              <a:rPr lang="fr-FR"/>
              <a:t>Satellitaire, schématique, peinte…</a:t>
            </a:r>
          </a:p>
          <a:p>
            <a:r>
              <a:rPr lang="fr-FR"/>
              <a:t>Filtres personnalisés et sélectionnables</a:t>
            </a:r>
          </a:p>
          <a:p>
            <a:pPr lvl="1"/>
            <a:r>
              <a:rPr lang="fr-FR"/>
              <a:t>Déchèteries</a:t>
            </a:r>
          </a:p>
          <a:p>
            <a:pPr lvl="1"/>
            <a:r>
              <a:rPr lang="fr-FR"/>
              <a:t>Collecteurs</a:t>
            </a:r>
          </a:p>
          <a:p>
            <a:pPr lvl="2"/>
            <a:r>
              <a:rPr lang="fr-FR"/>
              <a:t>Ordures ménagères</a:t>
            </a:r>
          </a:p>
          <a:p>
            <a:pPr lvl="2"/>
            <a:r>
              <a:rPr lang="fr-FR"/>
              <a:t>Papier</a:t>
            </a:r>
          </a:p>
          <a:p>
            <a:pPr lvl="2"/>
            <a:r>
              <a:rPr lang="fr-FR"/>
              <a:t>Emballage</a:t>
            </a:r>
          </a:p>
          <a:p>
            <a:pPr lvl="2"/>
            <a:r>
              <a:rPr lang="fr-FR"/>
              <a:t>Verre</a:t>
            </a:r>
          </a:p>
          <a:p>
            <a:pPr lvl="2"/>
            <a:r>
              <a:rPr lang="fr-FR"/>
              <a:t>Vêtements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8A7BC-1DB5-456F-B77E-6988D819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1287780"/>
            <a:ext cx="4353426" cy="214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DDC4B-7E07-4B47-B52C-780570B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8" y="3934460"/>
            <a:ext cx="4353427" cy="218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B130D-16E2-4B91-9DBE-B702B65E28C4}"/>
              </a:ext>
            </a:extLst>
          </p:cNvPr>
          <p:cNvSpPr txBox="1"/>
          <p:nvPr/>
        </p:nvSpPr>
        <p:spPr>
          <a:xfrm>
            <a:off x="8371970" y="3474774"/>
            <a:ext cx="201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Carte Open Street </a:t>
            </a:r>
            <a:r>
              <a:rPr lang="fr-FR" sz="1500" dirty="0" err="1">
                <a:solidFill>
                  <a:schemeClr val="accent1"/>
                </a:solidFill>
              </a:rPr>
              <a:t>Map</a:t>
            </a:r>
            <a:endParaRPr lang="fr-FR" sz="15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95B59-70B8-4664-B768-E26C0A700E9F}"/>
              </a:ext>
            </a:extLst>
          </p:cNvPr>
          <p:cNvSpPr txBox="1"/>
          <p:nvPr/>
        </p:nvSpPr>
        <p:spPr>
          <a:xfrm>
            <a:off x="8681783" y="6211489"/>
            <a:ext cx="1391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Effet aquarelle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7FF63-3C9B-4378-B8C9-45FDF31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7" y="3376611"/>
            <a:ext cx="270961" cy="27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27311-C97D-443E-963A-8F2D9F571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10" y="3947670"/>
            <a:ext cx="362952" cy="36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79AB0-6177-4474-94E2-03378B554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010" y="4275532"/>
            <a:ext cx="362952" cy="362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1C7ECE-0DBE-4CB7-AEB3-760374A20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009" y="4596069"/>
            <a:ext cx="362953" cy="36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C84B3-1191-46D7-9D2D-89CB51D2D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08" y="4922240"/>
            <a:ext cx="362953" cy="362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4A5FC-9C59-478F-8A00-01E56D3F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7" y="5240385"/>
            <a:ext cx="362952" cy="3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5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96F5-0ECE-4281-B33F-B743D236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(2)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9FD1AF-A80A-43BC-812F-6EE26F0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87" y="4414293"/>
            <a:ext cx="1362325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D67C7-AEE1-4F1E-A302-CB505D4B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7" y="4174902"/>
            <a:ext cx="3744576" cy="218054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E16DB-27AC-49B0-8D7A-853178E884B1}"/>
              </a:ext>
            </a:extLst>
          </p:cNvPr>
          <p:cNvCxnSpPr>
            <a:cxnSpLocks/>
          </p:cNvCxnSpPr>
          <p:nvPr/>
        </p:nvCxnSpPr>
        <p:spPr>
          <a:xfrm>
            <a:off x="5995710" y="5329662"/>
            <a:ext cx="10467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0CC57-3C5F-4AF5-BFAC-8E733B0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28" y="5050844"/>
            <a:ext cx="3278601" cy="428656"/>
          </a:xfrm>
        </p:spPr>
        <p:txBody>
          <a:bodyPr>
            <a:normAutofit/>
          </a:bodyPr>
          <a:lstStyle/>
          <a:p>
            <a:r>
              <a:rPr lang="fr-FR" dirty="0"/>
              <a:t>Moteur de recherche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11E53-47E5-4988-B62F-EA18ACFD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10" y="1227686"/>
            <a:ext cx="4446162" cy="2530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21FEC-9C68-4896-9500-E9D077592B62}"/>
              </a:ext>
            </a:extLst>
          </p:cNvPr>
          <p:cNvSpPr txBox="1"/>
          <p:nvPr/>
        </p:nvSpPr>
        <p:spPr>
          <a:xfrm>
            <a:off x="845728" y="2214832"/>
            <a:ext cx="5464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Affichage au clic des graphiques de l’année en cours pour la ville</a:t>
            </a:r>
          </a:p>
        </p:txBody>
      </p:sp>
    </p:spTree>
    <p:extLst>
      <p:ext uri="{BB962C8B-B14F-4D97-AF65-F5344CB8AC3E}">
        <p14:creationId xmlns:p14="http://schemas.microsoft.com/office/powerpoint/2010/main" val="341234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36323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78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Ouverture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A80D-45DB-4B9F-B135-EE6EA737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délicats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7C83-BED9-4642-8184-58B99B8A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correspondre l’inventaire des collecteurs avec les étiquettes des différents jeux de donnés (sans standardisation)</a:t>
            </a:r>
          </a:p>
          <a:p>
            <a:r>
              <a:rPr lang="fr-FR" dirty="0"/>
              <a:t>Intégrer des nouveaux jeux de données pour développer l’analyse</a:t>
            </a:r>
          </a:p>
          <a:p>
            <a:pPr lvl="1"/>
            <a:r>
              <a:rPr lang="fr-FR" dirty="0"/>
              <a:t>Données générales de l’INSEE (en particulier </a:t>
            </a:r>
            <a:r>
              <a:rPr lang="fr-FR"/>
              <a:t>celles carroyées</a:t>
            </a:r>
            <a:r>
              <a:rPr lang="fr-FR" dirty="0"/>
              <a:t>) pour établir des dépendances avec les données démographiques (densité de population, familles nombreuses, niveaux de vie…)</a:t>
            </a:r>
          </a:p>
          <a:p>
            <a:pPr lvl="1"/>
            <a:r>
              <a:rPr lang="fr-FR" dirty="0"/>
              <a:t>Données SIRENE pour mieux mesurer l’incidence de chaque secteur d’activité</a:t>
            </a:r>
          </a:p>
          <a:p>
            <a:pPr lvl="1"/>
            <a:r>
              <a:rPr lang="fr-FR" dirty="0"/>
              <a:t>Données météorologiques</a:t>
            </a:r>
          </a:p>
        </p:txBody>
      </p:sp>
    </p:spTree>
    <p:extLst>
      <p:ext uri="{BB962C8B-B14F-4D97-AF65-F5344CB8AC3E}">
        <p14:creationId xmlns:p14="http://schemas.microsoft.com/office/powerpoint/2010/main" val="410668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envisageables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10162308" cy="4038600"/>
          </a:xfrm>
        </p:spPr>
        <p:txBody>
          <a:bodyPr/>
          <a:lstStyle/>
          <a:p>
            <a:r>
              <a:rPr lang="fr-FR" dirty="0"/>
              <a:t>Dans le cadre d’une formation Simplon Dev Web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Améliorer la carte en travaillant directement avec Leaflet.js</a:t>
            </a:r>
          </a:p>
          <a:p>
            <a:pPr lvl="2"/>
            <a:r>
              <a:rPr lang="fr-FR" dirty="0"/>
              <a:t>Rajouter des couches/vues/filtres supplémentaires</a:t>
            </a:r>
          </a:p>
          <a:p>
            <a:pPr lvl="2"/>
            <a:r>
              <a:rPr lang="fr-FR" dirty="0"/>
              <a:t>Travailler son interactivité</a:t>
            </a:r>
          </a:p>
          <a:p>
            <a:pPr lvl="1"/>
            <a:r>
              <a:rPr lang="fr-FR" dirty="0"/>
              <a:t>Transformer le tableau de bord en service</a:t>
            </a:r>
          </a:p>
          <a:p>
            <a:pPr lvl="1"/>
            <a:r>
              <a:rPr lang="fr-FR" dirty="0"/>
              <a:t>Créer une API</a:t>
            </a:r>
          </a:p>
        </p:txBody>
      </p:sp>
    </p:spTree>
    <p:extLst>
      <p:ext uri="{BB962C8B-B14F-4D97-AF65-F5344CB8AC3E}">
        <p14:creationId xmlns:p14="http://schemas.microsoft.com/office/powerpoint/2010/main" val="3723675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envisageables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516584" cy="4038600"/>
          </a:xfrm>
        </p:spPr>
        <p:txBody>
          <a:bodyPr/>
          <a:lstStyle/>
          <a:p>
            <a:r>
              <a:rPr lang="fr-FR" dirty="0"/>
              <a:t>Dans le cadre d’une formation Simplon IA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Définir les facteurs principaux d'utilisation des collecteurs </a:t>
            </a:r>
          </a:p>
          <a:p>
            <a:pPr lvl="1"/>
            <a:r>
              <a:rPr lang="fr-FR" dirty="0"/>
              <a:t>Définir les types d'usager (et les profils associés)</a:t>
            </a:r>
          </a:p>
          <a:p>
            <a:pPr lvl="1"/>
            <a:r>
              <a:rPr lang="fr-FR" dirty="0"/>
              <a:t>Définir les groupes de collecteurs</a:t>
            </a:r>
          </a:p>
          <a:p>
            <a:pPr lvl="2"/>
            <a:r>
              <a:rPr lang="fr-FR" dirty="0"/>
              <a:t>Peut amener à définir de nouveaux traits (par utilisation, remplissage, localisation…)</a:t>
            </a:r>
          </a:p>
          <a:p>
            <a:pPr lvl="1"/>
            <a:r>
              <a:rPr lang="fr-FR" dirty="0"/>
              <a:t>Détecter et prévoir l'utilisation des collecteurs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1050A9-8B97-4F47-BC28-16F9D97C83D2}"/>
              </a:ext>
            </a:extLst>
          </p:cNvPr>
          <p:cNvSpPr txBox="1">
            <a:spLocks/>
          </p:cNvSpPr>
          <p:nvPr/>
        </p:nvSpPr>
        <p:spPr>
          <a:xfrm>
            <a:off x="8502732" y="2468090"/>
            <a:ext cx="244631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Analyse PCA</a:t>
            </a:r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lnSpc>
                <a:spcPct val="250000"/>
              </a:lnSpc>
              <a:buNone/>
            </a:pPr>
            <a:r>
              <a:rPr lang="fr-FR" dirty="0"/>
              <a:t>RNN / LSTM</a:t>
            </a:r>
          </a:p>
          <a:p>
            <a:pPr marL="45720" indent="0">
              <a:buNone/>
            </a:pPr>
            <a:endParaRPr lang="fr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17F6B-1436-4515-AA2A-B0A8E0ECA704}"/>
              </a:ext>
            </a:extLst>
          </p:cNvPr>
          <p:cNvCxnSpPr/>
          <p:nvPr/>
        </p:nvCxnSpPr>
        <p:spPr>
          <a:xfrm>
            <a:off x="7499267" y="3176649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802ED-19C0-40F8-8E5C-53E52D2911BF}"/>
              </a:ext>
            </a:extLst>
          </p:cNvPr>
          <p:cNvCxnSpPr>
            <a:cxnSpLocks/>
          </p:cNvCxnSpPr>
          <p:nvPr/>
        </p:nvCxnSpPr>
        <p:spPr>
          <a:xfrm>
            <a:off x="7499267" y="3649682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5BA24-3C74-4E8B-A7F2-153B05F36452}"/>
              </a:ext>
            </a:extLst>
          </p:cNvPr>
          <p:cNvCxnSpPr>
            <a:cxnSpLocks/>
          </p:cNvCxnSpPr>
          <p:nvPr/>
        </p:nvCxnSpPr>
        <p:spPr>
          <a:xfrm>
            <a:off x="7499267" y="4100945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70B1BB-24EB-4C82-875D-D1F2A135DF9C}"/>
              </a:ext>
            </a:extLst>
          </p:cNvPr>
          <p:cNvCxnSpPr>
            <a:cxnSpLocks/>
          </p:cNvCxnSpPr>
          <p:nvPr/>
        </p:nvCxnSpPr>
        <p:spPr>
          <a:xfrm>
            <a:off x="7499267" y="4961906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2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90" y="2095500"/>
            <a:ext cx="5826797" cy="1333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66" y="3627522"/>
            <a:ext cx="5038844" cy="221581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Anthony JACQUEMIN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BB7-1C14-40C3-B73E-66448C37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et enjeux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D379-B2D7-476B-9B59-076A5CE1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climat est en train de changer avec des conséquences inédites sur</a:t>
            </a:r>
          </a:p>
          <a:p>
            <a:pPr lvl="1"/>
            <a:r>
              <a:rPr lang="fr-FR" dirty="0"/>
              <a:t>l'accès à l’énergie, à l’eau</a:t>
            </a:r>
          </a:p>
          <a:p>
            <a:pPr lvl="1"/>
            <a:r>
              <a:rPr lang="fr-FR" dirty="0"/>
              <a:t>les équilibres géostratégiques</a:t>
            </a:r>
          </a:p>
          <a:p>
            <a:pPr lvl="1"/>
            <a:r>
              <a:rPr lang="fr-FR" dirty="0"/>
              <a:t>les mouvements de population</a:t>
            </a:r>
          </a:p>
          <a:p>
            <a:pPr lvl="1"/>
            <a:r>
              <a:rPr lang="fr-FR" dirty="0"/>
              <a:t>les écosystèmes</a:t>
            </a:r>
          </a:p>
          <a:p>
            <a:r>
              <a:rPr lang="fr-FR" dirty="0"/>
              <a:t>Mesures à prendre</a:t>
            </a:r>
          </a:p>
          <a:p>
            <a:pPr lvl="1"/>
            <a:r>
              <a:rPr lang="fr-FR" dirty="0"/>
              <a:t>Echelle globale</a:t>
            </a:r>
          </a:p>
          <a:p>
            <a:pPr lvl="2"/>
            <a:r>
              <a:rPr lang="fr-FR" dirty="0"/>
              <a:t>Réduire les émissions de gaz à effet de serre (accord de Paris 2015 pour contenir le réchauffement moyen en dessous de +2 °C)</a:t>
            </a:r>
          </a:p>
          <a:p>
            <a:pPr lvl="2"/>
            <a:r>
              <a:rPr lang="fr-FR" dirty="0"/>
              <a:t>Valoriser les économies d’énergie</a:t>
            </a:r>
          </a:p>
          <a:p>
            <a:pPr lvl="1"/>
            <a:r>
              <a:rPr lang="fr-FR" dirty="0"/>
              <a:t>Echelle locale (50% à 70% des leviers d’action selon le GIEC)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788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368D-9415-4CAF-9C44-63483E8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 futures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CE6D7-0725-49A6-BA01-2F66D7AD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988" y="560805"/>
            <a:ext cx="3994485" cy="57363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58B67-2F96-4B33-B19C-5B4F180DF8EE}"/>
              </a:ext>
            </a:extLst>
          </p:cNvPr>
          <p:cNvSpPr txBox="1"/>
          <p:nvPr/>
        </p:nvSpPr>
        <p:spPr>
          <a:xfrm>
            <a:off x="733926" y="1816608"/>
            <a:ext cx="6520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Changement climatique enclenché jusqu’à 2050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Sans initiative forte sur 2020-2030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Réchauffement climatique avec dépassement de 4°C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Accentuation des risques naturels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Diminution des ressources en eau (nappes phréatiques, cours d’eau réduits de 30 à 60 % en été)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Fonte des glaces continue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Hausse du niveau de la mer (52 à 98 cm d’ici 2100)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Perturbations sur différents secteurs économiques (agriculture, tourisme)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Effets sanitaires avec risque de surmortalité (canicules, contaminations, arrivée de nouvelles maladies…) </a:t>
            </a:r>
          </a:p>
        </p:txBody>
      </p:sp>
    </p:spTree>
    <p:extLst>
      <p:ext uri="{BB962C8B-B14F-4D97-AF65-F5344CB8AC3E}">
        <p14:creationId xmlns:p14="http://schemas.microsoft.com/office/powerpoint/2010/main" val="72048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2911-220C-4BC5-B481-EC059A05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E35D-9214-41F5-B260-B1E454B5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Orientation dans la gestion actuelle des déchets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Appréhension de plusieurs facteurs de performance et d’optimisation à apporter</a:t>
            </a:r>
          </a:p>
          <a:p>
            <a:pPr lvl="1"/>
            <a:r>
              <a:rPr lang="fr-FR" dirty="0"/>
              <a:t>Dispositif </a:t>
            </a:r>
            <a:r>
              <a:rPr lang="fr-FR" dirty="0" err="1"/>
              <a:t>Cliiink</a:t>
            </a:r>
            <a:endParaRPr lang="fr-FR" dirty="0"/>
          </a:p>
          <a:p>
            <a:pPr lvl="1"/>
            <a:r>
              <a:rPr lang="fr-FR" dirty="0"/>
              <a:t>Répartition des collecteurs</a:t>
            </a:r>
          </a:p>
          <a:p>
            <a:pPr lvl="1"/>
            <a:r>
              <a:rPr lang="fr-FR" dirty="0"/>
              <a:t>Impact des professionnels (restauration…) dans la collecte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Sujet ouvert</a:t>
            </a:r>
          </a:p>
        </p:txBody>
      </p:sp>
    </p:spTree>
    <p:extLst>
      <p:ext uri="{BB962C8B-B14F-4D97-AF65-F5344CB8AC3E}">
        <p14:creationId xmlns:p14="http://schemas.microsoft.com/office/powerpoint/2010/main" val="13520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D8D-0A29-46B4-A743-BF03AF6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7139-332D-4B44-AADB-9931F490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Exploitation des données fournies</a:t>
            </a:r>
          </a:p>
          <a:p>
            <a:r>
              <a:rPr lang="fr-FR" dirty="0"/>
              <a:t>Nettoyage préalable (détection d’anomalies)</a:t>
            </a:r>
          </a:p>
          <a:p>
            <a:r>
              <a:rPr lang="fr-FR" dirty="0"/>
              <a:t>Transfert sur un SGBD (Système de Gestion de Base de Données) adéquat en données structurées</a:t>
            </a:r>
          </a:p>
          <a:p>
            <a:r>
              <a:rPr lang="fr-FR" dirty="0"/>
              <a:t>Récupération de jeux de données complémentaires</a:t>
            </a:r>
          </a:p>
          <a:p>
            <a:r>
              <a:rPr lang="fr-FR" dirty="0"/>
              <a:t>Etablissement de statistiques et graphiques pertinents</a:t>
            </a:r>
          </a:p>
          <a:p>
            <a:r>
              <a:rPr lang="fr-FR" dirty="0"/>
              <a:t>Exploitation via une interface simplifiée</a:t>
            </a:r>
          </a:p>
          <a:p>
            <a:r>
              <a:rPr lang="fr-FR" dirty="0"/>
              <a:t>Mise en avant de facteurs significatifs de performance et d’optimisation</a:t>
            </a:r>
          </a:p>
        </p:txBody>
      </p:sp>
    </p:spTree>
    <p:extLst>
      <p:ext uri="{BB962C8B-B14F-4D97-AF65-F5344CB8AC3E}">
        <p14:creationId xmlns:p14="http://schemas.microsoft.com/office/powerpoint/2010/main" val="1944417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et</a:t>
            </a:r>
            <a:br>
              <a:rPr lang="fr-FR" dirty="0"/>
            </a:br>
            <a:r>
              <a:rPr lang="fr-FR" dirty="0"/>
              <a:t> MODELISATION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Répartition:</a:t>
            </a:r>
          </a:p>
          <a:p>
            <a:pPr lvl="1"/>
            <a:r>
              <a:rPr lang="fr-FR" dirty="0"/>
              <a:t>1 jeu de données pour les déchèteries</a:t>
            </a:r>
          </a:p>
          <a:p>
            <a:pPr lvl="1"/>
            <a:r>
              <a:rPr lang="fr-FR" dirty="0"/>
              <a:t>5 jeux de données pour les collecteurs pour chaque type de tri </a:t>
            </a:r>
          </a:p>
          <a:p>
            <a:pPr lvl="1"/>
            <a:r>
              <a:rPr lang="fr-FR" dirty="0"/>
              <a:t>942 photographies</a:t>
            </a:r>
          </a:p>
          <a:p>
            <a:pPr lvl="1"/>
            <a:endParaRPr lang="fr-FR" dirty="0"/>
          </a:p>
          <a:p>
            <a:r>
              <a:rPr lang="fr-FR" dirty="0"/>
              <a:t>Taille des données</a:t>
            </a:r>
          </a:p>
          <a:p>
            <a:pPr lvl="1"/>
            <a:r>
              <a:rPr lang="fr-FR" dirty="0"/>
              <a:t>3 déchèteries x 28 colonnes</a:t>
            </a:r>
          </a:p>
          <a:p>
            <a:pPr lvl="1"/>
            <a:r>
              <a:rPr lang="fr-FR" dirty="0"/>
              <a:t> 967 sites de collecteurs x 16-20 colonnes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29680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asis">
    <a:dk1>
      <a:srgbClr val="000000"/>
    </a:dk1>
    <a:lt1>
      <a:srgbClr val="FFFFFF"/>
    </a:lt1>
    <a:dk2>
      <a:srgbClr val="565349"/>
    </a:dk2>
    <a:lt2>
      <a:srgbClr val="DDDDDD"/>
    </a:lt2>
    <a:accent1>
      <a:srgbClr val="A6B727"/>
    </a:accent1>
    <a:accent2>
      <a:srgbClr val="DF5327"/>
    </a:accent2>
    <a:accent3>
      <a:srgbClr val="FE9E00"/>
    </a:accent3>
    <a:accent4>
      <a:srgbClr val="418AB3"/>
    </a:accent4>
    <a:accent5>
      <a:srgbClr val="D7D447"/>
    </a:accent5>
    <a:accent6>
      <a:srgbClr val="818183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5939</TotalTime>
  <Words>1199</Words>
  <Application>Microsoft Office PowerPoint</Application>
  <PresentationFormat>Widescreen</PresentationFormat>
  <Paragraphs>212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Wingdings</vt:lpstr>
      <vt:lpstr>Basis</vt:lpstr>
      <vt:lpstr>Stage Cliiink</vt:lpstr>
      <vt:lpstr>MENU</vt:lpstr>
      <vt:lpstr>CONTEXTE</vt:lpstr>
      <vt:lpstr>Environnement et enjeux</vt:lpstr>
      <vt:lpstr>Conséquences futures</vt:lpstr>
      <vt:lpstr>Perspectives du stage</vt:lpstr>
      <vt:lpstr>Objet du stage</vt:lpstr>
      <vt:lpstr>Analyse  et  MODELISATION</vt:lpstr>
      <vt:lpstr>Jeu de données initial</vt:lpstr>
      <vt:lpstr>Analyse et traitement</vt:lpstr>
      <vt:lpstr>Modélisation théorique</vt:lpstr>
      <vt:lpstr>Base De Données</vt:lpstr>
      <vt:lpstr>Nouveau jeu de données sur la collecte du verre</vt:lpstr>
      <vt:lpstr>Modélisation théorique</vt:lpstr>
      <vt:lpstr>data visualisation</vt:lpstr>
      <vt:lpstr>Génération de graphiques</vt:lpstr>
      <vt:lpstr>Répartition des collecteurs dans la CACPL</vt:lpstr>
      <vt:lpstr>Nombre de sites de collecteurs dans la CACPL</vt:lpstr>
      <vt:lpstr>Collecte du verre en période normale (2019)</vt:lpstr>
      <vt:lpstr>Collecte du verre en période atypique (2020)</vt:lpstr>
      <vt:lpstr>Evolution de la collecte du verre</vt:lpstr>
      <vt:lpstr>Exemple de collecte du verre par secteur dans une ville (Le Cannet en 2020)</vt:lpstr>
      <vt:lpstr>géovisualisation </vt:lpstr>
      <vt:lpstr>Aperçu </vt:lpstr>
      <vt:lpstr>Folium</vt:lpstr>
      <vt:lpstr>Amélioration du GeoJSON pour la CACPL</vt:lpstr>
      <vt:lpstr>Fonctionnalités</vt:lpstr>
      <vt:lpstr>Fonctionnalités (2)</vt:lpstr>
      <vt:lpstr>DEMONSTRATION</vt:lpstr>
      <vt:lpstr>Ouverture</vt:lpstr>
      <vt:lpstr>Prolongements délicats</vt:lpstr>
      <vt:lpstr>Prolongements envisageables</vt:lpstr>
      <vt:lpstr>Prolongements envisageables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52</cp:revision>
  <dcterms:created xsi:type="dcterms:W3CDTF">2020-10-27T15:20:52Z</dcterms:created>
  <dcterms:modified xsi:type="dcterms:W3CDTF">2020-11-23T16:41:01Z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